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69" r:id="rId4"/>
    <p:sldId id="274" r:id="rId5"/>
    <p:sldId id="291" r:id="rId6"/>
    <p:sldId id="293" r:id="rId7"/>
    <p:sldId id="276" r:id="rId8"/>
    <p:sldId id="275" r:id="rId9"/>
    <p:sldId id="294" r:id="rId10"/>
    <p:sldId id="288" r:id="rId11"/>
    <p:sldId id="295" r:id="rId12"/>
    <p:sldId id="281" r:id="rId13"/>
    <p:sldId id="282" r:id="rId14"/>
    <p:sldId id="283" r:id="rId15"/>
    <p:sldId id="284" r:id="rId16"/>
    <p:sldId id="285" r:id="rId17"/>
    <p:sldId id="286" r:id="rId18"/>
    <p:sldId id="289" r:id="rId19"/>
    <p:sldId id="297" r:id="rId20"/>
  </p:sldIdLst>
  <p:sldSz cx="12192000" cy="6858000"/>
  <p:notesSz cx="6797675" cy="9926638"/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96F"/>
    <a:srgbClr val="F6CAF4"/>
    <a:srgbClr val="F54B64"/>
    <a:srgbClr val="212736"/>
    <a:srgbClr val="FBE9FA"/>
    <a:srgbClr val="FEFCFE"/>
    <a:srgbClr val="EDC9FF"/>
    <a:srgbClr val="9867B7"/>
    <a:srgbClr val="D88BFF"/>
    <a:srgbClr val="5E0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61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91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77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43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74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29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5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2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4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4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56610-B2B8-4C80-B377-E3C2418411DD}" type="datetimeFigureOut">
              <a:rPr lang="ru-RU" smtClean="0"/>
              <a:t>20.05.2023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96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3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gif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3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8.gif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gif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39.jpeg"/><Relationship Id="rId4" Type="http://schemas.openxmlformats.org/officeDocument/2006/relationships/image" Target="../media/image4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6.sv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1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12.jpe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6.svg"/><Relationship Id="rId7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6.svg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текст, снимок экрана,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CB56A85-7A9C-46F6-B0B3-459A027432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44"/>
          <a:stretch/>
        </p:blipFill>
        <p:spPr>
          <a:xfrm>
            <a:off x="7558053" y="1357573"/>
            <a:ext cx="4166657" cy="5500428"/>
          </a:xfrm>
          <a:prstGeom prst="snip2SameRect">
            <a:avLst>
              <a:gd name="adj1" fmla="val 9350"/>
              <a:gd name="adj2" fmla="val 0"/>
            </a:avLst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85E5AA-B533-4BC0-AF8F-5489700A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87" y="1219200"/>
            <a:ext cx="449809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10" y="125312"/>
            <a:ext cx="772967" cy="867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3855" y="2791890"/>
            <a:ext cx="4606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UMIREA</a:t>
            </a:r>
            <a:endParaRPr lang="ru-RU" sz="8800" b="1" dirty="0">
              <a:solidFill>
                <a:schemeClr val="bg1"/>
              </a:solidFill>
              <a:latin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686" y="4720703"/>
            <a:ext cx="64230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ИКБО-04-22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Е.В. Гулякин </a:t>
            </a:r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Л.С. Шешуков</a:t>
            </a:r>
            <a:endParaRPr lang="en-US" sz="2400" b="1" dirty="0">
              <a:solidFill>
                <a:srgbClr val="4E59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</a:t>
            </a:r>
            <a:r>
              <a:rPr lang="en-US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A723FF-335C-4B14-9254-E5FD346BD6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686" y="2619560"/>
            <a:ext cx="1618880" cy="161888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8995E9-AA55-4039-A1FC-5ED02EA2F1C6}"/>
              </a:ext>
            </a:extLst>
          </p:cNvPr>
          <p:cNvSpPr/>
          <p:nvPr/>
        </p:nvSpPr>
        <p:spPr>
          <a:xfrm>
            <a:off x="-7924800" y="341777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EF418-F5D0-4759-BC80-1673397B2E98}"/>
              </a:ext>
            </a:extLst>
          </p:cNvPr>
          <p:cNvSpPr txBox="1"/>
          <p:nvPr/>
        </p:nvSpPr>
        <p:spPr>
          <a:xfrm>
            <a:off x="-7100224" y="341778"/>
            <a:ext cx="559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Актуальность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6C2766-BE3F-4C40-80CE-7D75208D5F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596" y="2239604"/>
            <a:ext cx="3810000" cy="3219450"/>
          </a:xfrm>
          <a:prstGeom prst="rect">
            <a:avLst/>
          </a:prstGeom>
        </p:spPr>
      </p:pic>
      <p:sp>
        <p:nvSpPr>
          <p:cNvPr id="14" name="Ромб 13">
            <a:extLst>
              <a:ext uri="{FF2B5EF4-FFF2-40B4-BE49-F238E27FC236}">
                <a16:creationId xmlns:a16="http://schemas.microsoft.com/office/drawing/2014/main" id="{96A57CAD-0027-4C5A-858B-51675A02AB8E}"/>
              </a:ext>
            </a:extLst>
          </p:cNvPr>
          <p:cNvSpPr/>
          <p:nvPr/>
        </p:nvSpPr>
        <p:spPr>
          <a:xfrm>
            <a:off x="-2123976" y="528195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6" descr="Бесплатное векторное изображение Приложение для онлайн-чата. герои мультфильмов общаются в интернете. гаджетная зависимость, ведение блога, постинг. элемент дизайна современных цифровых технологий.">
            <a:extLst>
              <a:ext uri="{FF2B5EF4-FFF2-40B4-BE49-F238E27FC236}">
                <a16:creationId xmlns:a16="http://schemas.microsoft.com/office/drawing/2014/main" id="{4F4E0216-098A-453B-ADC0-5314E00B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86" y="-6912539"/>
            <a:ext cx="2488069" cy="24880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Бесплатное векторное изображение Коллекция межрасовых студентов, наслаждающихся жизнью">
            <a:extLst>
              <a:ext uri="{FF2B5EF4-FFF2-40B4-BE49-F238E27FC236}">
                <a16:creationId xmlns:a16="http://schemas.microsoft.com/office/drawing/2014/main" id="{EC69C2C8-362E-49DB-8741-55204E7A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73" y="-5192018"/>
            <a:ext cx="3775714" cy="25151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Бесплатное векторное изображение Изометрический телефон с проекцией контента с экрана">
            <a:extLst>
              <a:ext uri="{FF2B5EF4-FFF2-40B4-BE49-F238E27FC236}">
                <a16:creationId xmlns:a16="http://schemas.microsoft.com/office/drawing/2014/main" id="{908C9BDC-B921-4507-9F66-027D7D3EC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6" t="7598" r="17190" b="10417"/>
          <a:stretch/>
        </p:blipFill>
        <p:spPr bwMode="auto">
          <a:xfrm>
            <a:off x="8331199" y="-3307554"/>
            <a:ext cx="2795611" cy="2439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A2407-34E8-4B70-9292-2B5ECB7D1771}"/>
              </a:ext>
            </a:extLst>
          </p:cNvPr>
          <p:cNvSpPr txBox="1"/>
          <p:nvPr/>
        </p:nvSpPr>
        <p:spPr>
          <a:xfrm>
            <a:off x="4867703" y="6325845"/>
            <a:ext cx="197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Москва</a:t>
            </a:r>
            <a:r>
              <a:rPr lang="en-US" sz="2400" b="1" dirty="0">
                <a:solidFill>
                  <a:schemeClr val="bg1"/>
                </a:solidFill>
              </a:rPr>
              <a:t>, 2023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376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BC14FB-25BA-4AE2-98C7-277498904BCC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AF0D-23BA-491D-9233-7ABBEAC6F69B}"/>
              </a:ext>
            </a:extLst>
          </p:cNvPr>
          <p:cNvSpPr txBox="1"/>
          <p:nvPr/>
        </p:nvSpPr>
        <p:spPr>
          <a:xfrm>
            <a:off x="824576" y="513377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Архитектура системы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8F9A5038-B74E-43AC-9D6D-BC3F44C03C5C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44E735-34B8-4609-9E3D-03C7D6A0D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E7287615-A88E-477C-A4D7-33784A747D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01" y="1664068"/>
            <a:ext cx="9854911" cy="3874937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BC4EA60-1D55-4E2C-8357-229EB45247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022" y="1527116"/>
            <a:ext cx="8626116" cy="4353662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08E58A4-D74C-4F9B-8AED-FACD3F2E5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1044" y="1733151"/>
            <a:ext cx="2597208" cy="9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35ABFFC0-3602-4243-9770-2A9DEE94F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r="15351"/>
          <a:stretch/>
        </p:blipFill>
        <p:spPr bwMode="auto">
          <a:xfrm>
            <a:off x="-5323000" y="2955448"/>
            <a:ext cx="2337749" cy="8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D553E6-1AC0-4C24-A113-C9B3FD0BA580}"/>
              </a:ext>
            </a:extLst>
          </p:cNvPr>
          <p:cNvSpPr txBox="1"/>
          <p:nvPr/>
        </p:nvSpPr>
        <p:spPr>
          <a:xfrm>
            <a:off x="-2569389" y="194288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Retrofit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800DC-C3F2-4E95-AAAC-89080DF81FC9}"/>
              </a:ext>
            </a:extLst>
          </p:cNvPr>
          <p:cNvSpPr txBox="1"/>
          <p:nvPr/>
        </p:nvSpPr>
        <p:spPr>
          <a:xfrm>
            <a:off x="-2528942" y="3174012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View Binding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ED2C7-351D-4CE5-A7A7-8A9CC09378FB}"/>
              </a:ext>
            </a:extLst>
          </p:cNvPr>
          <p:cNvSpPr txBox="1"/>
          <p:nvPr/>
        </p:nvSpPr>
        <p:spPr>
          <a:xfrm>
            <a:off x="-1127969" y="428262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Room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CFAE5B-4291-4FA9-B307-1BAF04ED6731}"/>
              </a:ext>
            </a:extLst>
          </p:cNvPr>
          <p:cNvSpPr txBox="1"/>
          <p:nvPr/>
        </p:nvSpPr>
        <p:spPr>
          <a:xfrm>
            <a:off x="-1147445" y="5552016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Hilt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26" name="Рисунок 25" descr="Изображение выглядит как диаграмма, снимок экрана,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9E7A180-7610-4E50-AA9F-EB04B3B9B5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4125" y="4094118"/>
            <a:ext cx="2597208" cy="900236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54213642-A70D-45D0-BAAF-A5830EE44D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0909" y="5284484"/>
            <a:ext cx="2633992" cy="9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5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BC14FB-25BA-4AE2-98C7-277498904BCC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AF0D-23BA-491D-9233-7ABBEAC6F69B}"/>
              </a:ext>
            </a:extLst>
          </p:cNvPr>
          <p:cNvSpPr txBox="1"/>
          <p:nvPr/>
        </p:nvSpPr>
        <p:spPr>
          <a:xfrm>
            <a:off x="824576" y="513377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Архитектура клиентской части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8F9A5038-B74E-43AC-9D6D-BC3F44C03C5C}"/>
              </a:ext>
            </a:extLst>
          </p:cNvPr>
          <p:cNvSpPr/>
          <p:nvPr/>
        </p:nvSpPr>
        <p:spPr>
          <a:xfrm>
            <a:off x="9434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44E735-34B8-4609-9E3D-03C7D6A0D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метр, устройство, панель управления&#10;&#10;Автоматически созданное описание">
            <a:extLst>
              <a:ext uri="{FF2B5EF4-FFF2-40B4-BE49-F238E27FC236}">
                <a16:creationId xmlns:a16="http://schemas.microsoft.com/office/drawing/2014/main" id="{04AE8A9E-5BA0-458A-A99B-A5BA592D8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3" y="7791707"/>
            <a:ext cx="3177941" cy="5681235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DCC8CB5-7CDF-4D73-B3A7-461B8AA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50549" y="3115260"/>
            <a:ext cx="4385235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F2B6304-BC68-47AA-8C93-65E752501C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42" y="1527116"/>
            <a:ext cx="8626116" cy="43536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99AE5559-9880-4288-B7F1-0AE94EC505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2239" y="1664068"/>
            <a:ext cx="9854911" cy="38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80EE12-32DB-4774-933F-929467AC122B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824576" y="82947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расписания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4C74F-53C7-46F1-A0FA-C8D8B8D6F428}"/>
              </a:ext>
            </a:extLst>
          </p:cNvPr>
          <p:cNvSpPr txBox="1"/>
          <p:nvPr/>
        </p:nvSpPr>
        <p:spPr>
          <a:xfrm>
            <a:off x="824575" y="1132298"/>
            <a:ext cx="4684973" cy="188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расписания: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просматривать своё расписание, добавлять пары, домашние задания и заметки;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AC460D-7C31-43D0-89EF-548D3CED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2846293" cy="2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6FDA3B-2DBE-410A-A0D6-66BD2B7C2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1" name="Ромб 10">
            <a:extLst>
              <a:ext uri="{FF2B5EF4-FFF2-40B4-BE49-F238E27FC236}">
                <a16:creationId xmlns:a16="http://schemas.microsoft.com/office/drawing/2014/main" id="{17261A74-AD34-4BD7-9660-FEEADA923B65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4" name="Рисунок 3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9956E14-7D8B-414F-B982-776AAE42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725" y="967740"/>
            <a:ext cx="3314700" cy="556260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CBDCA4F-FE7E-4ECB-A05C-D1120F2B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34483" y="3223515"/>
            <a:ext cx="3276600" cy="217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9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3D8ACD-CEC9-4286-BB69-AB4B041C9C4B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824577" y="109965"/>
            <a:ext cx="5147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новостей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92259-2FA3-4FBD-8830-89926A75E82A}"/>
              </a:ext>
            </a:extLst>
          </p:cNvPr>
          <p:cNvSpPr txBox="1"/>
          <p:nvPr/>
        </p:nvSpPr>
        <p:spPr>
          <a:xfrm>
            <a:off x="824575" y="1309854"/>
            <a:ext cx="5147961" cy="142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ента новостей: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просматривать, написанные его одногруппниками новости и писать свои;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F005D-59F3-4FEE-AF93-601BC3F0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37" y="3223515"/>
            <a:ext cx="3276600" cy="217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20CF89-3DF4-47C3-B288-4D771E7B5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1" name="Ромб 10">
            <a:extLst>
              <a:ext uri="{FF2B5EF4-FFF2-40B4-BE49-F238E27FC236}">
                <a16:creationId xmlns:a16="http://schemas.microsoft.com/office/drawing/2014/main" id="{FBF5C61A-246C-4442-8096-74E9D2826AA3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51B950D-9FFA-4E93-AC46-9501BDD4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056077"/>
            <a:ext cx="2846293" cy="2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Изображение выглядит как текст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7E6E6D9-8CB6-4FF0-A643-3F25C909A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64" y="967186"/>
            <a:ext cx="3276600" cy="563880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DE89ED6-F269-4319-BFDE-046AA803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89" y="9056077"/>
            <a:ext cx="2370640" cy="23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72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C456102-A5A3-4A0F-A7D2-D98BE584573B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824576" y="83071"/>
            <a:ext cx="5958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сообщений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85D1A-369F-4ACB-A3B2-4957EFD84C2A}"/>
              </a:ext>
            </a:extLst>
          </p:cNvPr>
          <p:cNvSpPr txBox="1"/>
          <p:nvPr/>
        </p:nvSpPr>
        <p:spPr>
          <a:xfrm>
            <a:off x="708212" y="1159192"/>
            <a:ext cx="4789763" cy="188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</a:t>
            </a: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ат: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просматривать, написанные его одногруппниками сообщения и писать свои;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6EFFC8B-2F52-4DCB-B1D6-4181742C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89" y="3809189"/>
            <a:ext cx="2370640" cy="23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D46F63-784C-495D-92B9-BB9A79E81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1" name="Ромб 10">
            <a:extLst>
              <a:ext uri="{FF2B5EF4-FFF2-40B4-BE49-F238E27FC236}">
                <a16:creationId xmlns:a16="http://schemas.microsoft.com/office/drawing/2014/main" id="{469C7F18-0537-472D-9CD0-41F296A15AF6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pic>
        <p:nvPicPr>
          <p:cNvPr id="4" name="Рисунок 3" descr="Изображение выглядит как текст, снимок экрана, мультимедиа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5CF6136A-D05E-4236-9B3D-86C86B843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902" y="768809"/>
            <a:ext cx="3295650" cy="563880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3B25827-87C3-4E49-9C4F-D0607D9D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3917" y="3223515"/>
            <a:ext cx="3276600" cy="217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8F18BA9-486A-4CC4-BE2F-789E0898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5766" y="3505201"/>
            <a:ext cx="3358449" cy="18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58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68CAC0-DC29-4617-8D50-A39AC54A2F31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690194" y="59549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файлов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A1E7C-C30E-429A-B125-812F2F108929}"/>
              </a:ext>
            </a:extLst>
          </p:cNvPr>
          <p:cNvSpPr txBox="1"/>
          <p:nvPr/>
        </p:nvSpPr>
        <p:spPr>
          <a:xfrm>
            <a:off x="904314" y="1196612"/>
            <a:ext cx="4322110" cy="188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блако файлов: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загружать на сервер свои файлы и скачивать файлы одногруппников.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2B9C284-E477-46FE-B6BC-39F1E664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4" y="3505201"/>
            <a:ext cx="3358449" cy="18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56A857-E18A-4199-A274-0FC04E42EC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1" name="Ромб 10">
            <a:extLst>
              <a:ext uri="{FF2B5EF4-FFF2-40B4-BE49-F238E27FC236}">
                <a16:creationId xmlns:a16="http://schemas.microsoft.com/office/drawing/2014/main" id="{F99098E9-E5EA-4266-BDD9-AE40F59EF25A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4" name="Рисунок 3" descr="Изображение выглядит как текст, снимок экрана, мультимедиа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0022FF7D-9836-4F40-A5A1-3203CFCA2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751" y="647700"/>
            <a:ext cx="3314700" cy="556260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A5D3D9E-BCB1-4B3C-AC37-C28C7CF5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89" y="8609789"/>
            <a:ext cx="2370640" cy="23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ree vector computer login concept illustration">
            <a:extLst>
              <a:ext uri="{FF2B5EF4-FFF2-40B4-BE49-F238E27FC236}">
                <a16:creationId xmlns:a16="http://schemas.microsoft.com/office/drawing/2014/main" id="{AF25DCB6-2DE5-4661-B1BA-0B2D87D6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07" y="8223212"/>
            <a:ext cx="2097405" cy="20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1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F806964-4567-4DF1-9F93-A086F3A5F7EE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824576" y="65788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аккаунта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C4C1D-A245-4FAC-87D3-E6DE86994F9B}"/>
              </a:ext>
            </a:extLst>
          </p:cNvPr>
          <p:cNvSpPr txBox="1"/>
          <p:nvPr/>
        </p:nvSpPr>
        <p:spPr>
          <a:xfrm>
            <a:off x="824576" y="1239875"/>
            <a:ext cx="4731272" cy="235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ичный кабинет: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просмотреть свои данные, а для владельцев группы – изменять её данные, такие как расписание, участников.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70560B-A577-4B8B-AE20-D16B31E55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3" name="Ромб 12">
            <a:extLst>
              <a:ext uri="{FF2B5EF4-FFF2-40B4-BE49-F238E27FC236}">
                <a16:creationId xmlns:a16="http://schemas.microsoft.com/office/drawing/2014/main" id="{3C28A3E7-BA7E-47E1-906C-225E779FE5BD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pic>
        <p:nvPicPr>
          <p:cNvPr id="4" name="Рисунок 3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328DA63A-859A-4435-BF30-FBD5D63DE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635" y="676810"/>
            <a:ext cx="3295650" cy="558165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2FFB321-EA91-442A-A864-5210FDEC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9754" y="3505201"/>
            <a:ext cx="3358449" cy="18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vector computer login concept illustration">
            <a:extLst>
              <a:ext uri="{FF2B5EF4-FFF2-40B4-BE49-F238E27FC236}">
                <a16:creationId xmlns:a16="http://schemas.microsoft.com/office/drawing/2014/main" id="{EA5B9D2B-9492-4E97-AF03-5F427D6A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07" y="4346118"/>
            <a:ext cx="2097405" cy="20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vector kpi and task management. workflow optimization">
            <a:extLst>
              <a:ext uri="{FF2B5EF4-FFF2-40B4-BE49-F238E27FC236}">
                <a16:creationId xmlns:a16="http://schemas.microsoft.com/office/drawing/2014/main" id="{CD3D8A32-9270-4A82-9EC4-B8F7D003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652" y="3873149"/>
            <a:ext cx="3845395" cy="25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65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DDCF181-216A-42E1-9C6C-25EB5904D590}"/>
              </a:ext>
            </a:extLst>
          </p:cNvPr>
          <p:cNvSpPr/>
          <p:nvPr/>
        </p:nvSpPr>
        <p:spPr>
          <a:xfrm>
            <a:off x="0" y="384404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3C33-7B4B-4B0A-A612-F4171E45C3B9}"/>
              </a:ext>
            </a:extLst>
          </p:cNvPr>
          <p:cNvSpPr txBox="1"/>
          <p:nvPr/>
        </p:nvSpPr>
        <p:spPr>
          <a:xfrm>
            <a:off x="824576" y="365124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Практическая значимость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19154-6EC7-4D22-A32E-0BCFDB5A3CD7}"/>
              </a:ext>
            </a:extLst>
          </p:cNvPr>
          <p:cNvSpPr txBox="1"/>
          <p:nvPr/>
        </p:nvSpPr>
        <p:spPr>
          <a:xfrm>
            <a:off x="541548" y="1528975"/>
            <a:ext cx="9072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значимость: 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приложение для организации учебной деятельности может быть полезным инструментом для студентов во многих ситуациях. </a:t>
            </a:r>
          </a:p>
          <a:p>
            <a:pPr algn="just"/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Оно может использоваться для: </a:t>
            </a:r>
          </a:p>
          <a:p>
            <a:pPr marL="342900" indent="-342900" algn="just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Планирования и организации учебного процесса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Обмен знаниями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 групповой работы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Упрощения процесса получения материалов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D09566-F24D-4EDB-A64F-9F9F00E47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220" y="143956"/>
            <a:ext cx="1046408" cy="1046408"/>
          </a:xfrm>
          <a:prstGeom prst="rect">
            <a:avLst/>
          </a:prstGeom>
        </p:spPr>
      </p:pic>
      <p:sp>
        <p:nvSpPr>
          <p:cNvPr id="10" name="Ромб 9">
            <a:extLst>
              <a:ext uri="{FF2B5EF4-FFF2-40B4-BE49-F238E27FC236}">
                <a16:creationId xmlns:a16="http://schemas.microsoft.com/office/drawing/2014/main" id="{810C6FBC-948E-40B6-B8E6-EBB0EC369B56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pic>
        <p:nvPicPr>
          <p:cNvPr id="12" name="Picture 2" descr="Free vector computer login concept illustration">
            <a:extLst>
              <a:ext uri="{FF2B5EF4-FFF2-40B4-BE49-F238E27FC236}">
                <a16:creationId xmlns:a16="http://schemas.microsoft.com/office/drawing/2014/main" id="{09AD81A5-89DE-4D26-A30C-7C9134FFC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07" y="7637958"/>
            <a:ext cx="2097405" cy="20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ree vector kpi and task management. workflow optimization">
            <a:extLst>
              <a:ext uri="{FF2B5EF4-FFF2-40B4-BE49-F238E27FC236}">
                <a16:creationId xmlns:a16="http://schemas.microsoft.com/office/drawing/2014/main" id="{BF4D4333-392E-4390-99C7-4C24B3EA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057" y="3873149"/>
            <a:ext cx="3845395" cy="25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44E80F-FDD0-4087-8D4F-FAB1E9A20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893" y="7505694"/>
            <a:ext cx="3572528" cy="23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1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DDCF181-216A-42E1-9C6C-25EB5904D590}"/>
              </a:ext>
            </a:extLst>
          </p:cNvPr>
          <p:cNvSpPr/>
          <p:nvPr/>
        </p:nvSpPr>
        <p:spPr>
          <a:xfrm>
            <a:off x="0" y="384404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3C33-7B4B-4B0A-A612-F4171E45C3B9}"/>
              </a:ext>
            </a:extLst>
          </p:cNvPr>
          <p:cNvSpPr txBox="1"/>
          <p:nvPr/>
        </p:nvSpPr>
        <p:spPr>
          <a:xfrm>
            <a:off x="824576" y="365124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Перспективы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19154-6EC7-4D22-A32E-0BCFDB5A3CD7}"/>
              </a:ext>
            </a:extLst>
          </p:cNvPr>
          <p:cNvSpPr txBox="1"/>
          <p:nvPr/>
        </p:nvSpPr>
        <p:spPr>
          <a:xfrm>
            <a:off x="572424" y="1467132"/>
            <a:ext cx="10795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перспектив проекта могут быть рассмотрены следующие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Кастомизация приложения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индивидуального графика обучения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файлов в сообщениях и новостях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дополнительной информации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 –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видеоресурсы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личных чатов, чатов с преподавателями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многое другое</a:t>
            </a:r>
          </a:p>
          <a:p>
            <a:pPr marL="285750" indent="-285750" algn="just">
              <a:buFontTx/>
              <a:buChar char="-"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D09566-F24D-4EDB-A64F-9F9F00E47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220" y="143956"/>
            <a:ext cx="1046408" cy="1046408"/>
          </a:xfrm>
          <a:prstGeom prst="rect">
            <a:avLst/>
          </a:prstGeom>
        </p:spPr>
      </p:pic>
      <p:sp>
        <p:nvSpPr>
          <p:cNvPr id="10" name="Ромб 9">
            <a:extLst>
              <a:ext uri="{FF2B5EF4-FFF2-40B4-BE49-F238E27FC236}">
                <a16:creationId xmlns:a16="http://schemas.microsoft.com/office/drawing/2014/main" id="{810C6FBC-948E-40B6-B8E6-EBB0EC369B56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533196-FFD9-48D8-ACE3-CE286EB7D2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6870" y="341778"/>
            <a:ext cx="1660660" cy="1835865"/>
          </a:xfrm>
          <a:prstGeom prst="rect">
            <a:avLst/>
          </a:prstGeom>
        </p:spPr>
      </p:pic>
      <p:pic>
        <p:nvPicPr>
          <p:cNvPr id="11" name="Picture 2" descr="Free vector kpi and task management. workflow optimization">
            <a:extLst>
              <a:ext uri="{FF2B5EF4-FFF2-40B4-BE49-F238E27FC236}">
                <a16:creationId xmlns:a16="http://schemas.microsoft.com/office/drawing/2014/main" id="{22F41200-3192-4A47-AC68-AA56009CA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180" y="3873149"/>
            <a:ext cx="3845395" cy="25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D3BC34-A789-4AEF-ACAC-194CDA911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893" y="4256314"/>
            <a:ext cx="3572528" cy="23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текст, снимок экрана,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CB56A85-7A9C-46F6-B0B3-459A027432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44"/>
          <a:stretch/>
        </p:blipFill>
        <p:spPr>
          <a:xfrm>
            <a:off x="7558053" y="1357573"/>
            <a:ext cx="4166657" cy="5500428"/>
          </a:xfrm>
          <a:prstGeom prst="snip2SameRect">
            <a:avLst>
              <a:gd name="adj1" fmla="val 9350"/>
              <a:gd name="adj2" fmla="val 0"/>
            </a:avLst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85E5AA-B533-4BC0-AF8F-5489700A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87" y="1219200"/>
            <a:ext cx="449809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10" y="125312"/>
            <a:ext cx="772967" cy="867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3855" y="2791890"/>
            <a:ext cx="4606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UMIREA</a:t>
            </a:r>
            <a:endParaRPr lang="ru-RU" sz="8800" b="1" dirty="0">
              <a:solidFill>
                <a:schemeClr val="bg1"/>
              </a:solidFill>
              <a:latin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686" y="4720703"/>
            <a:ext cx="64230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ИКБО-04-22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Е.В. Гулякин </a:t>
            </a:r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Л.С. Шешуков</a:t>
            </a:r>
            <a:endParaRPr lang="en-US" sz="2400" b="1" dirty="0">
              <a:solidFill>
                <a:srgbClr val="4E59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</a:t>
            </a:r>
            <a:r>
              <a:rPr lang="en-US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A723FF-335C-4B14-9254-E5FD346BD6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686" y="2619560"/>
            <a:ext cx="1618880" cy="161888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8995E9-AA55-4039-A1FC-5ED02EA2F1C6}"/>
              </a:ext>
            </a:extLst>
          </p:cNvPr>
          <p:cNvSpPr/>
          <p:nvPr/>
        </p:nvSpPr>
        <p:spPr>
          <a:xfrm>
            <a:off x="-7924800" y="341777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EF418-F5D0-4759-BC80-1673397B2E98}"/>
              </a:ext>
            </a:extLst>
          </p:cNvPr>
          <p:cNvSpPr txBox="1"/>
          <p:nvPr/>
        </p:nvSpPr>
        <p:spPr>
          <a:xfrm>
            <a:off x="-7100224" y="341778"/>
            <a:ext cx="559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Актуальность</a:t>
            </a:r>
          </a:p>
        </p:txBody>
      </p:sp>
      <p:sp>
        <p:nvSpPr>
          <p:cNvPr id="14" name="Ромб 13">
            <a:extLst>
              <a:ext uri="{FF2B5EF4-FFF2-40B4-BE49-F238E27FC236}">
                <a16:creationId xmlns:a16="http://schemas.microsoft.com/office/drawing/2014/main" id="{96A57CAD-0027-4C5A-858B-51675A02AB8E}"/>
              </a:ext>
            </a:extLst>
          </p:cNvPr>
          <p:cNvSpPr/>
          <p:nvPr/>
        </p:nvSpPr>
        <p:spPr>
          <a:xfrm>
            <a:off x="-2123976" y="528195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A2407-34E8-4B70-9292-2B5ECB7D1771}"/>
              </a:ext>
            </a:extLst>
          </p:cNvPr>
          <p:cNvSpPr txBox="1"/>
          <p:nvPr/>
        </p:nvSpPr>
        <p:spPr>
          <a:xfrm>
            <a:off x="4867703" y="6325845"/>
            <a:ext cx="197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Москва</a:t>
            </a:r>
            <a:r>
              <a:rPr lang="en-US" sz="2400" b="1" dirty="0">
                <a:solidFill>
                  <a:schemeClr val="bg1"/>
                </a:solidFill>
              </a:rPr>
              <a:t>, 2023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7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25E1DA5-4DB5-4308-B077-B0E6C8A885E7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омб 5">
            <a:extLst>
              <a:ext uri="{FF2B5EF4-FFF2-40B4-BE49-F238E27FC236}">
                <a16:creationId xmlns:a16="http://schemas.microsoft.com/office/drawing/2014/main" id="{AFA48F3F-E9C2-4CED-8ED0-C1C13197BA94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6" y="513379"/>
            <a:ext cx="559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Проблематика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E98D1-17FA-4DBE-A289-59172FB6954D}"/>
              </a:ext>
            </a:extLst>
          </p:cNvPr>
          <p:cNvSpPr txBox="1"/>
          <p:nvPr/>
        </p:nvSpPr>
        <p:spPr>
          <a:xfrm>
            <a:off x="2517978" y="5302667"/>
            <a:ext cx="896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Д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ля получения групповых новостей, сообщений, расписания и файлов студенту необходимо большое количество приложений и сайтов, что затрудняет обучение и создаёт путаницу. 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EFA703-E914-4C5C-9EDA-759B96518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10" name="Picture 4" descr="Бесплатное векторное изображение Человеческая рука держит мобильный телефон с текстовыми сообщениями">
            <a:extLst>
              <a:ext uri="{FF2B5EF4-FFF2-40B4-BE49-F238E27FC236}">
                <a16:creationId xmlns:a16="http://schemas.microsoft.com/office/drawing/2014/main" id="{02177321-846B-4412-AAA5-9F60432E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523" y="2066925"/>
            <a:ext cx="3548361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Бесплатное векторное изображение Приложение для онлайн-чата. герои мультфильмов общаются в интернете. гаджетная зависимость, ведение блога, постинг. элемент дизайна современных цифровых технологий.">
            <a:extLst>
              <a:ext uri="{FF2B5EF4-FFF2-40B4-BE49-F238E27FC236}">
                <a16:creationId xmlns:a16="http://schemas.microsoft.com/office/drawing/2014/main" id="{578B4BB4-69F4-4A0B-906F-EC811850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8" y="1984025"/>
            <a:ext cx="2488069" cy="24880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Бесплатное векторное изображение Коллекция межрасовых студентов, наслаждающихся жизнью">
            <a:extLst>
              <a:ext uri="{FF2B5EF4-FFF2-40B4-BE49-F238E27FC236}">
                <a16:creationId xmlns:a16="http://schemas.microsoft.com/office/drawing/2014/main" id="{BF01ACDF-B3AC-495B-A457-AAB525CA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35" y="1934491"/>
            <a:ext cx="3775714" cy="25151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Бесплатное векторное изображение Изометрический телефон с проекцией контента с экрана">
            <a:extLst>
              <a:ext uri="{FF2B5EF4-FFF2-40B4-BE49-F238E27FC236}">
                <a16:creationId xmlns:a16="http://schemas.microsoft.com/office/drawing/2014/main" id="{A5C90041-4ABF-45DF-9191-84EDEE10E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6" t="7598" r="17190" b="10417"/>
          <a:stretch/>
        </p:blipFill>
        <p:spPr bwMode="auto">
          <a:xfrm>
            <a:off x="8431161" y="1924799"/>
            <a:ext cx="2795611" cy="2439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Бесплатное векторное изображение Градиентный фон ui / ux">
            <a:extLst>
              <a:ext uri="{FF2B5EF4-FFF2-40B4-BE49-F238E27FC236}">
                <a16:creationId xmlns:a16="http://schemas.microsoft.com/office/drawing/2014/main" id="{01095B8B-BB51-419E-B623-BEF38225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703" y="4164110"/>
            <a:ext cx="3548361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Бесплатное векторное изображение Студент с ноутбуком на онлайн-курсе">
            <a:extLst>
              <a:ext uri="{FF2B5EF4-FFF2-40B4-BE49-F238E27FC236}">
                <a16:creationId xmlns:a16="http://schemas.microsoft.com/office/drawing/2014/main" id="{7DFADC11-E999-4071-9E2E-E13C85A4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553" y="4174736"/>
            <a:ext cx="4144725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9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8E98D1-17FA-4DBE-A289-59172FB6954D}"/>
              </a:ext>
            </a:extLst>
          </p:cNvPr>
          <p:cNvSpPr txBox="1"/>
          <p:nvPr/>
        </p:nvSpPr>
        <p:spPr>
          <a:xfrm>
            <a:off x="673320" y="2029137"/>
            <a:ext cx="62844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Предметной областью моего проекта являются образовательный процесс и технологии создания мобильного приложения.</a:t>
            </a:r>
          </a:p>
        </p:txBody>
      </p:sp>
      <p:pic>
        <p:nvPicPr>
          <p:cNvPr id="1028" name="Picture 4" descr="Бесплатное векторное изображение Человеческая рука держит мобильный телефон с текстовыми сообщениями">
            <a:extLst>
              <a:ext uri="{FF2B5EF4-FFF2-40B4-BE49-F238E27FC236}">
                <a16:creationId xmlns:a16="http://schemas.microsoft.com/office/drawing/2014/main" id="{CF567745-47DF-407F-A511-EE430118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19" y="2102425"/>
            <a:ext cx="3548361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0F83902-E7D0-4ACF-AC39-8D2764B0B3DC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39D47-9315-44D0-9FA3-C0A6C81EDA92}"/>
              </a:ext>
            </a:extLst>
          </p:cNvPr>
          <p:cNvSpPr txBox="1"/>
          <p:nvPr/>
        </p:nvSpPr>
        <p:spPr>
          <a:xfrm>
            <a:off x="824576" y="513379"/>
            <a:ext cx="559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Предметная область</a:t>
            </a:r>
          </a:p>
        </p:txBody>
      </p:sp>
      <p:sp>
        <p:nvSpPr>
          <p:cNvPr id="14" name="Ромб 13">
            <a:extLst>
              <a:ext uri="{FF2B5EF4-FFF2-40B4-BE49-F238E27FC236}">
                <a16:creationId xmlns:a16="http://schemas.microsoft.com/office/drawing/2014/main" id="{E423F953-CFDD-4EDE-B2BD-7D17AD5A59C6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18D500-F21F-4385-8606-41D70D42C4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2050" name="Picture 2" descr="Бесплатное векторное изображение Градиентный фон ui / ux">
            <a:extLst>
              <a:ext uri="{FF2B5EF4-FFF2-40B4-BE49-F238E27FC236}">
                <a16:creationId xmlns:a16="http://schemas.microsoft.com/office/drawing/2014/main" id="{D4515F6C-6C57-41F6-A195-618351F6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20" y="4164110"/>
            <a:ext cx="3548361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Бесплатное векторное изображение Приложение для онлайн-чата. герои мультфильмов общаются в интернете. гаджетная зависимость, ведение блога, постинг. элемент дизайна современных цифровых технологий.">
            <a:extLst>
              <a:ext uri="{FF2B5EF4-FFF2-40B4-BE49-F238E27FC236}">
                <a16:creationId xmlns:a16="http://schemas.microsoft.com/office/drawing/2014/main" id="{9E602482-FE46-48F6-AEE0-17177948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1" y="7634315"/>
            <a:ext cx="2488069" cy="24880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Бесплатное векторное изображение Изометрический телефон с проекцией контента с экрана">
            <a:extLst>
              <a:ext uri="{FF2B5EF4-FFF2-40B4-BE49-F238E27FC236}">
                <a16:creationId xmlns:a16="http://schemas.microsoft.com/office/drawing/2014/main" id="{F1225295-5C0A-481C-B3BA-5B0F3187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6" t="7598" r="17190" b="10417"/>
          <a:stretch/>
        </p:blipFill>
        <p:spPr bwMode="auto">
          <a:xfrm>
            <a:off x="8208359" y="11578670"/>
            <a:ext cx="2795611" cy="2439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Бесплатное векторное изображение Коллекция межрасовых студентов, наслаждающихся жизнью">
            <a:extLst>
              <a:ext uri="{FF2B5EF4-FFF2-40B4-BE49-F238E27FC236}">
                <a16:creationId xmlns:a16="http://schemas.microsoft.com/office/drawing/2014/main" id="{BD05538B-E4B0-4650-97FF-B0C676C4C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73" y="8878350"/>
            <a:ext cx="3775714" cy="25151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Бесплатное векторное изображение Студент с ноутбуком на онлайн-курсе">
            <a:extLst>
              <a:ext uri="{FF2B5EF4-FFF2-40B4-BE49-F238E27FC236}">
                <a16:creationId xmlns:a16="http://schemas.microsoft.com/office/drawing/2014/main" id="{90D695CD-2774-4AE1-90EE-1CFA7B9A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/>
          <a:stretch/>
        </p:blipFill>
        <p:spPr bwMode="auto">
          <a:xfrm>
            <a:off x="4194604" y="4174736"/>
            <a:ext cx="3775714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 descr="Изображение выглядит как текст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DBAF18B3-104F-463B-A91A-2C4AD4CEF2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506" y="1870396"/>
            <a:ext cx="9870831" cy="36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9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0601B7C-50C4-47DA-BF9E-9C5C339896E2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546868" y="513378"/>
            <a:ext cx="684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Цель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ru-RU" sz="3200" b="1" dirty="0">
                <a:solidFill>
                  <a:schemeClr val="bg1"/>
                </a:solidFill>
              </a:rPr>
              <a:t>и задачи проектной работы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5109A646-1BA2-4CC8-A707-9062E1F3ABF7}"/>
              </a:ext>
            </a:extLst>
          </p:cNvPr>
          <p:cNvSpPr/>
          <p:nvPr/>
        </p:nvSpPr>
        <p:spPr>
          <a:xfrm>
            <a:off x="572791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87B006-4DD2-4C35-B5BA-E1A17BFA8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9B0D042-F9A5-4894-A53C-C9EE7CDD9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74" y="7323494"/>
            <a:ext cx="2740848" cy="5235721"/>
          </a:xfrm>
          <a:prstGeom prst="rect">
            <a:avLst/>
          </a:prstGeom>
        </p:spPr>
      </p:pic>
      <p:pic>
        <p:nvPicPr>
          <p:cNvPr id="13" name="Picture 4" descr="Бесплатное векторное изображение Человеческая рука держит мобильный телефон с текстовыми сообщениями">
            <a:extLst>
              <a:ext uri="{FF2B5EF4-FFF2-40B4-BE49-F238E27FC236}">
                <a16:creationId xmlns:a16="http://schemas.microsoft.com/office/drawing/2014/main" id="{62FF7090-617A-41F6-8E1D-A5AE9B522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20" y="8254244"/>
            <a:ext cx="3548361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Бесплатное векторное изображение Градиентный фон ui / ux">
            <a:extLst>
              <a:ext uri="{FF2B5EF4-FFF2-40B4-BE49-F238E27FC236}">
                <a16:creationId xmlns:a16="http://schemas.microsoft.com/office/drawing/2014/main" id="{529DF0DB-4573-4E78-A0A3-2CA9EADE5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20" y="11628464"/>
            <a:ext cx="3548361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Бесплатное векторное изображение Студент с ноутбуком на онлайн-курсе">
            <a:extLst>
              <a:ext uri="{FF2B5EF4-FFF2-40B4-BE49-F238E27FC236}">
                <a16:creationId xmlns:a16="http://schemas.microsoft.com/office/drawing/2014/main" id="{07318B6F-BB3F-44F4-A467-47F73B6BC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/>
          <a:stretch/>
        </p:blipFill>
        <p:spPr bwMode="auto">
          <a:xfrm>
            <a:off x="4194604" y="9941354"/>
            <a:ext cx="3775714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 descr="Изображение выглядит как текст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D70E8092-F169-437C-A6C7-E520A5E2D9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07" y="1870396"/>
            <a:ext cx="9870831" cy="36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5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909DF1-FBB5-4FBF-AAC0-8098C1E50055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6" y="513377"/>
            <a:ext cx="517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solidFill>
                  <a:schemeClr val="bg1"/>
                </a:solidFill>
              </a:rPr>
              <a:t>Анализ аналогов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E98D1-17FA-4DBE-A289-59172FB6954D}"/>
              </a:ext>
            </a:extLst>
          </p:cNvPr>
          <p:cNvSpPr txBox="1"/>
          <p:nvPr/>
        </p:nvSpPr>
        <p:spPr>
          <a:xfrm>
            <a:off x="265850" y="1340536"/>
            <a:ext cx="7537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MIREA NINJA</a:t>
            </a: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4" name="Рисунок 3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626AC46-3B6D-4A1F-B73B-667E1B11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24" y="1364860"/>
            <a:ext cx="2740848" cy="5235721"/>
          </a:xfrm>
          <a:prstGeom prst="rect">
            <a:avLst/>
          </a:prstGeom>
        </p:spPr>
      </p:pic>
      <p:sp>
        <p:nvSpPr>
          <p:cNvPr id="10" name="Ромб 9">
            <a:extLst>
              <a:ext uri="{FF2B5EF4-FFF2-40B4-BE49-F238E27FC236}">
                <a16:creationId xmlns:a16="http://schemas.microsoft.com/office/drawing/2014/main" id="{8ACC247E-62F8-4215-B51E-941663C09839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EDA821-34D3-4CB2-8FEA-93C8955CC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EC044-F93E-420E-964C-1FC593BE4E16}"/>
              </a:ext>
            </a:extLst>
          </p:cNvPr>
          <p:cNvSpPr txBox="1"/>
          <p:nvPr/>
        </p:nvSpPr>
        <p:spPr>
          <a:xfrm>
            <a:off x="1515820" y="2167696"/>
            <a:ext cx="609600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расписания студента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общевузовских новостей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Профиль с привязкой к ЛКС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AF2D-EB5D-4BB3-80BC-2E820A87A113}"/>
              </a:ext>
            </a:extLst>
          </p:cNvPr>
          <p:cNvSpPr txBox="1"/>
          <p:nvPr/>
        </p:nvSpPr>
        <p:spPr>
          <a:xfrm>
            <a:off x="1496760" y="3987819"/>
            <a:ext cx="726624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добавления своих пар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социальной активности внутри своей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группы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обмена информацией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970D0-ECF0-44ED-BC0F-AFAAF915332B}"/>
              </a:ext>
            </a:extLst>
          </p:cNvPr>
          <p:cNvSpPr txBox="1"/>
          <p:nvPr/>
        </p:nvSpPr>
        <p:spPr>
          <a:xfrm>
            <a:off x="473020" y="2408788"/>
            <a:ext cx="596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+</a:t>
            </a:r>
            <a:endParaRPr lang="ru-RU" sz="5400" b="1" dirty="0"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B2CFE-FB12-48C1-BD0F-C4F838D1ADC7}"/>
              </a:ext>
            </a:extLst>
          </p:cNvPr>
          <p:cNvSpPr txBox="1"/>
          <p:nvPr/>
        </p:nvSpPr>
        <p:spPr>
          <a:xfrm>
            <a:off x="473020" y="4181090"/>
            <a:ext cx="596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i="0" dirty="0">
                <a:solidFill>
                  <a:schemeClr val="bg1"/>
                </a:solidFill>
                <a:effectLst/>
                <a:latin typeface="YS Text"/>
                <a:cs typeface="Aharoni" panose="02010803020104030203" pitchFamily="2" charset="-79"/>
              </a:rPr>
              <a:t>–</a:t>
            </a:r>
            <a:endParaRPr lang="ru-RU" sz="5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4A40AD9-FB75-4F5C-9A71-7F9F6897DC65}"/>
              </a:ext>
            </a:extLst>
          </p:cNvPr>
          <p:cNvCxnSpPr>
            <a:cxnSpLocks/>
          </p:cNvCxnSpPr>
          <p:nvPr/>
        </p:nvCxnSpPr>
        <p:spPr>
          <a:xfrm>
            <a:off x="473020" y="3847529"/>
            <a:ext cx="82899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 descr="Изображение выглядит как текст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D863AC85-0F01-46FE-9C70-8C12DEC96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4487" y="1870396"/>
            <a:ext cx="9870831" cy="36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0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909DF1-FBB5-4FBF-AAC0-8098C1E50055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6" y="513377"/>
            <a:ext cx="517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solidFill>
                  <a:schemeClr val="bg1"/>
                </a:solidFill>
              </a:rPr>
              <a:t>Анализ аналогов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E98D1-17FA-4DBE-A289-59172FB6954D}"/>
              </a:ext>
            </a:extLst>
          </p:cNvPr>
          <p:cNvSpPr txBox="1"/>
          <p:nvPr/>
        </p:nvSpPr>
        <p:spPr>
          <a:xfrm>
            <a:off x="335915" y="1206129"/>
            <a:ext cx="3992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spcAft>
                <a:spcPts val="8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ЛКС Мирэа</a:t>
            </a:r>
            <a:r>
              <a:rPr lang="ru-RU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Ромб 9">
            <a:extLst>
              <a:ext uri="{FF2B5EF4-FFF2-40B4-BE49-F238E27FC236}">
                <a16:creationId xmlns:a16="http://schemas.microsoft.com/office/drawing/2014/main" id="{8ACC247E-62F8-4215-B51E-941663C09839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EDA821-34D3-4CB2-8FEA-93C8955CC4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8" name="Picture 2" descr="Бесплатное векторное изображение Обработка концепции иллюстрации">
            <a:extLst>
              <a:ext uri="{FF2B5EF4-FFF2-40B4-BE49-F238E27FC236}">
                <a16:creationId xmlns:a16="http://schemas.microsoft.com/office/drawing/2014/main" id="{9372FB6A-86D8-4E26-AAD7-8AB5C365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469" y="1892791"/>
            <a:ext cx="3500541" cy="350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, снимок экрана, круг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1B5CA70-FD9F-4A4D-8349-C8F07D4FC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88" y="1364860"/>
            <a:ext cx="3071996" cy="4998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E5A080-5E1B-4E32-9ED6-E8DEC2C36078}"/>
              </a:ext>
            </a:extLst>
          </p:cNvPr>
          <p:cNvSpPr txBox="1"/>
          <p:nvPr/>
        </p:nvSpPr>
        <p:spPr>
          <a:xfrm>
            <a:off x="1554480" y="2186799"/>
            <a:ext cx="6370320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расписания студента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общевузовских новостей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94E77-4706-4E9A-9089-27A5AA5E545F}"/>
              </a:ext>
            </a:extLst>
          </p:cNvPr>
          <p:cNvSpPr txBox="1"/>
          <p:nvPr/>
        </p:nvSpPr>
        <p:spPr>
          <a:xfrm>
            <a:off x="1554480" y="3454727"/>
            <a:ext cx="7095225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добавления своих пар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социальной активности внутри своей группы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обмена информацией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Устаревший дизайн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работают некоторые функции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F1355-0524-4510-AFB3-777DE23FEC51}"/>
              </a:ext>
            </a:extLst>
          </p:cNvPr>
          <p:cNvSpPr txBox="1"/>
          <p:nvPr/>
        </p:nvSpPr>
        <p:spPr>
          <a:xfrm>
            <a:off x="595344" y="2186799"/>
            <a:ext cx="596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+</a:t>
            </a:r>
            <a:endParaRPr lang="ru-RU" sz="5400" b="1" dirty="0"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265EB-27D6-424B-A7A9-09B42EC53B41}"/>
              </a:ext>
            </a:extLst>
          </p:cNvPr>
          <p:cNvSpPr txBox="1"/>
          <p:nvPr/>
        </p:nvSpPr>
        <p:spPr>
          <a:xfrm>
            <a:off x="595344" y="4074287"/>
            <a:ext cx="596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i="0" dirty="0">
                <a:solidFill>
                  <a:schemeClr val="bg1"/>
                </a:solidFill>
                <a:effectLst/>
                <a:latin typeface="YS Text"/>
                <a:cs typeface="Aharoni" panose="02010803020104030203" pitchFamily="2" charset="-79"/>
              </a:rPr>
              <a:t>–</a:t>
            </a:r>
            <a:endParaRPr lang="ru-RU" sz="5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860CF2B-8586-4EF9-8E3A-719DB56B1A3D}"/>
              </a:ext>
            </a:extLst>
          </p:cNvPr>
          <p:cNvCxnSpPr>
            <a:cxnSpLocks/>
          </p:cNvCxnSpPr>
          <p:nvPr/>
        </p:nvCxnSpPr>
        <p:spPr>
          <a:xfrm>
            <a:off x="183170" y="3370336"/>
            <a:ext cx="82899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30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BC14FB-25BA-4AE2-98C7-277498904BCC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AF0D-23BA-491D-9233-7ABBEAC6F69B}"/>
              </a:ext>
            </a:extLst>
          </p:cNvPr>
          <p:cNvSpPr txBox="1"/>
          <p:nvPr/>
        </p:nvSpPr>
        <p:spPr>
          <a:xfrm>
            <a:off x="824576" y="513377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User Flow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8F9A5038-B74E-43AC-9D6D-BC3F44C03C5C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44E735-34B8-4609-9E3D-03C7D6A0D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64D495C-973D-40AA-8376-CBA5DDCA0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6" y="1793890"/>
            <a:ext cx="10816665" cy="3600938"/>
          </a:xfrm>
          <a:prstGeom prst="rect">
            <a:avLst/>
          </a:prstGeom>
        </p:spPr>
      </p:pic>
      <p:pic>
        <p:nvPicPr>
          <p:cNvPr id="12" name="Picture 2" descr="Бесплатное векторное изображение Обработка концепции иллюстрации">
            <a:extLst>
              <a:ext uri="{FF2B5EF4-FFF2-40B4-BE49-F238E27FC236}">
                <a16:creationId xmlns:a16="http://schemas.microsoft.com/office/drawing/2014/main" id="{9DA439CA-E600-4994-8A06-1D70039F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765" y="1892791"/>
            <a:ext cx="3500541" cy="350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3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CE29B2-3823-4D14-9249-1F2D3E9F6269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5" y="513378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Функциональные требования к системе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86AFD-7D9D-43A6-BABA-8404375F9698}"/>
              </a:ext>
            </a:extLst>
          </p:cNvPr>
          <p:cNvSpPr txBox="1"/>
          <p:nvPr/>
        </p:nvSpPr>
        <p:spPr>
          <a:xfrm>
            <a:off x="986621" y="1892791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редоставление актуального расписания для студента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размещение домашних заданий и заметок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змещение учебных материалов, загруженных студентами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бмен сообщениями 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Публикация и просмотр новостей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аккаунта и редактирование группы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97C3E780-A148-4965-9AD9-DC42C0723EAD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011FEC-A493-4B6D-971F-BE580F5923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2AE6B99-8BC5-41EA-AA60-068A29FB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05" y="755904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FF75DF7A-9E6E-440E-8CAD-9531FE71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961" y="1272976"/>
            <a:ext cx="1981199" cy="19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Бесплатное векторное изображение Обработка концепции иллюстрации">
            <a:extLst>
              <a:ext uri="{FF2B5EF4-FFF2-40B4-BE49-F238E27FC236}">
                <a16:creationId xmlns:a16="http://schemas.microsoft.com/office/drawing/2014/main" id="{46BBF259-BFA9-4FAB-AA4E-92E8AE11F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949" y="1892791"/>
            <a:ext cx="3500541" cy="350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1504E63-EC90-42B6-A32A-752B13CBD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24" y="7293220"/>
            <a:ext cx="2740848" cy="523572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59F66B7-C093-4B0E-BD36-8F3BE2F9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478" y="1733151"/>
            <a:ext cx="2597208" cy="9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5209A9F-D6EC-4E49-9050-E35ED5B3B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r="15351"/>
          <a:stretch/>
        </p:blipFill>
        <p:spPr bwMode="auto">
          <a:xfrm>
            <a:off x="14722471" y="2955448"/>
            <a:ext cx="2337749" cy="8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5D80B-1B79-4194-A171-617E4CDDE700}"/>
              </a:ext>
            </a:extLst>
          </p:cNvPr>
          <p:cNvSpPr txBox="1"/>
          <p:nvPr/>
        </p:nvSpPr>
        <p:spPr>
          <a:xfrm>
            <a:off x="15400133" y="194288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Retrofit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6BCC4-1899-431B-BD2E-B005F5177261}"/>
              </a:ext>
            </a:extLst>
          </p:cNvPr>
          <p:cNvSpPr txBox="1"/>
          <p:nvPr/>
        </p:nvSpPr>
        <p:spPr>
          <a:xfrm>
            <a:off x="17516529" y="3174012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View Binding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A5C34-ADD7-4C56-AB31-83ED5750AA8E}"/>
              </a:ext>
            </a:extLst>
          </p:cNvPr>
          <p:cNvSpPr txBox="1"/>
          <p:nvPr/>
        </p:nvSpPr>
        <p:spPr>
          <a:xfrm>
            <a:off x="19187460" y="428262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Room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971FF-3FE8-4375-9D0D-FC7007D7197E}"/>
              </a:ext>
            </a:extLst>
          </p:cNvPr>
          <p:cNvSpPr txBox="1"/>
          <p:nvPr/>
        </p:nvSpPr>
        <p:spPr>
          <a:xfrm>
            <a:off x="20956044" y="5552016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Hilt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21" name="Рисунок 20" descr="Изображение выглядит как диаграмма, снимок экрана,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BC0872F-976A-400E-BAB4-7FEDEBEAAD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304" y="4094118"/>
            <a:ext cx="2597208" cy="900236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B27F81D-5A46-4606-A492-D86DBD1562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580" y="5284484"/>
            <a:ext cx="2633992" cy="9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8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DDEA532-59AC-46B6-B41E-602728A85374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омб 10">
            <a:extLst>
              <a:ext uri="{FF2B5EF4-FFF2-40B4-BE49-F238E27FC236}">
                <a16:creationId xmlns:a16="http://schemas.microsoft.com/office/drawing/2014/main" id="{58D8B2EF-E053-4FFE-9682-997C0C267177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1FD5A-F459-4E61-9D86-ED06B67FB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6" y="513378"/>
            <a:ext cx="664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Инструменты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85CDCC9-D1A7-4892-9C73-C1CFCAA9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459" y="8533472"/>
            <a:ext cx="1502540" cy="17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3541C3EE-E0D1-4320-B0A8-4D3F639D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852" y="8159932"/>
            <a:ext cx="1378670" cy="137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3602210F-B233-4671-9099-7F633616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39" y="7475469"/>
            <a:ext cx="1783746" cy="200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C7A79F4C-F791-46C8-B417-5DBA17C2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94" y="6858000"/>
            <a:ext cx="2315778" cy="180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902423-C3FC-4FEC-A781-DF720840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38" y="1733151"/>
            <a:ext cx="2597208" cy="9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60742B4-797C-41D6-B01A-5E3A0DCC8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r="15351"/>
          <a:stretch/>
        </p:blipFill>
        <p:spPr bwMode="auto">
          <a:xfrm>
            <a:off x="3429631" y="2955448"/>
            <a:ext cx="2337749" cy="8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AB1ECF-E6B6-4A96-86BA-4D274C652F8E}"/>
              </a:ext>
            </a:extLst>
          </p:cNvPr>
          <p:cNvSpPr txBox="1"/>
          <p:nvPr/>
        </p:nvSpPr>
        <p:spPr>
          <a:xfrm>
            <a:off x="4107293" y="194288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Retrofit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AAB1CF-D0D0-4D0D-8D31-348A414A0DCC}"/>
              </a:ext>
            </a:extLst>
          </p:cNvPr>
          <p:cNvSpPr txBox="1"/>
          <p:nvPr/>
        </p:nvSpPr>
        <p:spPr>
          <a:xfrm>
            <a:off x="6223689" y="3174012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View Binding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E2F182-81F2-4726-B0DD-DEF5C285B295}"/>
              </a:ext>
            </a:extLst>
          </p:cNvPr>
          <p:cNvSpPr txBox="1"/>
          <p:nvPr/>
        </p:nvSpPr>
        <p:spPr>
          <a:xfrm>
            <a:off x="7894620" y="428262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Room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670BD-99F3-4240-8BFA-A1B90174D11E}"/>
              </a:ext>
            </a:extLst>
          </p:cNvPr>
          <p:cNvSpPr txBox="1"/>
          <p:nvPr/>
        </p:nvSpPr>
        <p:spPr>
          <a:xfrm>
            <a:off x="9663204" y="5552016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Hilt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13" name="Рисунок 12" descr="Изображение выглядит как диаграмма, снимок экрана,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81AD1DF-880C-43E6-AF58-AE166AB09C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64" y="4094118"/>
            <a:ext cx="2597208" cy="90023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3289A85-4BE0-46D6-A68E-99BDEB128DB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0" y="5284484"/>
            <a:ext cx="2633992" cy="912986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265EDE9C-45F0-4BB8-846B-E0DDCA289F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681" y="1664068"/>
            <a:ext cx="9854911" cy="38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3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3197</TotalTime>
  <Words>414</Words>
  <Application>Microsoft Office PowerPoint</Application>
  <PresentationFormat>Широкоэкранный</PresentationFormat>
  <Paragraphs>103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Times New Roman</vt:lpstr>
      <vt:lpstr>YS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Ike G</dc:creator>
  <cp:lastModifiedBy>Егорка гулякин</cp:lastModifiedBy>
  <cp:revision>279</cp:revision>
  <cp:lastPrinted>2019-06-24T13:14:18Z</cp:lastPrinted>
  <dcterms:created xsi:type="dcterms:W3CDTF">2019-06-16T20:12:36Z</dcterms:created>
  <dcterms:modified xsi:type="dcterms:W3CDTF">2023-05-20T08:18:46Z</dcterms:modified>
</cp:coreProperties>
</file>